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1"/>
  </p:notesMasterIdLst>
  <p:sldIdLst>
    <p:sldId id="287" r:id="rId2"/>
    <p:sldId id="266" r:id="rId3"/>
    <p:sldId id="293" r:id="rId4"/>
    <p:sldId id="292" r:id="rId5"/>
    <p:sldId id="299" r:id="rId6"/>
    <p:sldId id="332" r:id="rId7"/>
    <p:sldId id="311" r:id="rId8"/>
    <p:sldId id="346" r:id="rId9"/>
    <p:sldId id="347" r:id="rId10"/>
    <p:sldId id="345" r:id="rId11"/>
    <p:sldId id="348" r:id="rId12"/>
    <p:sldId id="318" r:id="rId13"/>
    <p:sldId id="349" r:id="rId14"/>
    <p:sldId id="350" r:id="rId15"/>
    <p:sldId id="351" r:id="rId16"/>
    <p:sldId id="352" r:id="rId17"/>
    <p:sldId id="315" r:id="rId18"/>
    <p:sldId id="353" r:id="rId19"/>
    <p:sldId id="359" r:id="rId20"/>
    <p:sldId id="360" r:id="rId21"/>
    <p:sldId id="355" r:id="rId22"/>
    <p:sldId id="322" r:id="rId23"/>
    <p:sldId id="358" r:id="rId24"/>
    <p:sldId id="333" r:id="rId25"/>
    <p:sldId id="356" r:id="rId26"/>
    <p:sldId id="357" r:id="rId27"/>
    <p:sldId id="330" r:id="rId28"/>
    <p:sldId id="325" r:id="rId29"/>
    <p:sldId id="323" r:id="rId30"/>
    <p:sldId id="298" r:id="rId31"/>
    <p:sldId id="290" r:id="rId32"/>
    <p:sldId id="335" r:id="rId33"/>
    <p:sldId id="328" r:id="rId34"/>
    <p:sldId id="295" r:id="rId35"/>
    <p:sldId id="283" r:id="rId36"/>
    <p:sldId id="294" r:id="rId37"/>
    <p:sldId id="285" r:id="rId38"/>
    <p:sldId id="258" r:id="rId39"/>
    <p:sldId id="260" r:id="rId40"/>
    <p:sldId id="259" r:id="rId41"/>
    <p:sldId id="300" r:id="rId42"/>
    <p:sldId id="310" r:id="rId43"/>
    <p:sldId id="309" r:id="rId44"/>
    <p:sldId id="301" r:id="rId45"/>
    <p:sldId id="302" r:id="rId46"/>
    <p:sldId id="303" r:id="rId47"/>
    <p:sldId id="305" r:id="rId48"/>
    <p:sldId id="304" r:id="rId49"/>
    <p:sldId id="307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112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/>
            <a:t>Challenges</a:t>
          </a:r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Summary- 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perfect</a:t>
          </a:r>
          <a:r>
            <a:rPr lang="de-DE" dirty="0"/>
            <a:t> recipe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 dirty="0" err="1"/>
            <a:t>Recap</a:t>
          </a:r>
          <a:r>
            <a:rPr lang="de-DE" dirty="0"/>
            <a:t> </a:t>
          </a:r>
          <a:r>
            <a:rPr lang="de-DE" dirty="0" err="1"/>
            <a:t>datasets</a:t>
          </a:r>
          <a:r>
            <a:rPr lang="de-DE" dirty="0"/>
            <a:t> </a:t>
          </a:r>
          <a:r>
            <a:rPr lang="de-DE" dirty="0" err="1"/>
            <a:t>difficulties</a:t>
          </a:r>
          <a:endParaRPr lang="de-DE" dirty="0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Recap</a:t>
          </a:r>
          <a:r>
            <a:rPr lang="de-DE" sz="2700" kern="1200" dirty="0"/>
            <a:t> </a:t>
          </a:r>
          <a:r>
            <a:rPr lang="de-DE" sz="2700" kern="1200" dirty="0" err="1"/>
            <a:t>datasets</a:t>
          </a:r>
          <a:r>
            <a:rPr lang="de-DE" sz="2700" kern="1200" dirty="0"/>
            <a:t> </a:t>
          </a:r>
          <a:r>
            <a:rPr lang="de-DE" sz="2700" kern="1200" dirty="0" err="1"/>
            <a:t>difficulties</a:t>
          </a:r>
          <a:endParaRPr lang="de-DE" sz="27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Results</a:t>
          </a:r>
          <a:r>
            <a:rPr lang="de-DE" sz="2700" kern="1200" dirty="0"/>
            <a:t> and </a:t>
          </a:r>
          <a:r>
            <a:rPr lang="de-DE" sz="2700" kern="1200" dirty="0" err="1"/>
            <a:t>Discussion</a:t>
          </a:r>
          <a:endParaRPr lang="de-DE" sz="27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Challenges</a:t>
          </a:r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34290" rIns="162713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Summary-  </a:t>
          </a:r>
          <a:r>
            <a:rPr lang="de-DE" sz="2700" kern="1200" dirty="0" err="1"/>
            <a:t>the</a:t>
          </a:r>
          <a:r>
            <a:rPr lang="de-DE" sz="2700" kern="1200" dirty="0"/>
            <a:t> </a:t>
          </a:r>
          <a:r>
            <a:rPr lang="de-DE" sz="2700" kern="1200" dirty="0" err="1"/>
            <a:t>perfect</a:t>
          </a:r>
          <a:r>
            <a:rPr lang="de-DE" sz="2700" kern="1200" dirty="0"/>
            <a:t> recipe</a:t>
          </a:r>
        </a:p>
      </dsp:txBody>
      <dsp:txXfrm>
        <a:off x="7531820" y="835071"/>
        <a:ext cx="2090645" cy="2090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17.07.2022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589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7/17/2022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openxmlformats.org/officeDocument/2006/relationships/image" Target="../media/image9.sv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../clipboard/media/image7.png"/><Relationship Id="rId3" Type="http://schemas.openxmlformats.org/officeDocument/2006/relationships/image" Target="../media/image61.png"/><Relationship Id="rId7" Type="http://schemas.openxmlformats.org/officeDocument/2006/relationships/image" Target="../../clipboard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../clipboard/media/image10.png"/><Relationship Id="rId5" Type="http://schemas.openxmlformats.org/officeDocument/2006/relationships/image" Target="../media/image63.png"/><Relationship Id="rId10" Type="http://schemas.openxmlformats.org/officeDocument/2006/relationships/image" Target="../../clipboard/media/image9.png"/><Relationship Id="rId4" Type="http://schemas.openxmlformats.org/officeDocument/2006/relationships/image" Target="../media/image62.png"/><Relationship Id="rId9" Type="http://schemas.openxmlformats.org/officeDocument/2006/relationships/image" Target="../../clipboard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8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  <p:pic>
        <p:nvPicPr>
          <p:cNvPr id="5" name="Grafik 4" descr="Kessel mit einfarbiger Füllung">
            <a:extLst>
              <a:ext uri="{FF2B5EF4-FFF2-40B4-BE49-F238E27FC236}">
                <a16:creationId xmlns:a16="http://schemas.microsoft.com/office/drawing/2014/main" id="{C696784F-C09D-EE02-35F4-2D6BDEFF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5616" y="1245733"/>
            <a:ext cx="3635829" cy="36358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83DFB6-A3E2-F013-D52C-147EA2A927AD}"/>
              </a:ext>
            </a:extLst>
          </p:cNvPr>
          <p:cNvSpPr txBox="1"/>
          <p:nvPr/>
        </p:nvSpPr>
        <p:spPr>
          <a:xfrm>
            <a:off x="5325655" y="4113478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Dice</a:t>
            </a:r>
            <a:r>
              <a:rPr lang="de-DE" dirty="0">
                <a:solidFill>
                  <a:schemeClr val="bg1"/>
                </a:solidFill>
              </a:rPr>
              <a:t> Score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8F1A26-972B-03E2-8051-8C9D2E48959A}"/>
              </a:ext>
            </a:extLst>
          </p:cNvPr>
          <p:cNvSpPr txBox="1"/>
          <p:nvPr/>
        </p:nvSpPr>
        <p:spPr>
          <a:xfrm>
            <a:off x="3375752" y="1235947"/>
            <a:ext cx="351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C5E6B6-4260-D330-F483-7DCF085E7012}"/>
              </a:ext>
            </a:extLst>
          </p:cNvPr>
          <p:cNvSpPr txBox="1"/>
          <p:nvPr/>
        </p:nvSpPr>
        <p:spPr>
          <a:xfrm>
            <a:off x="6155292" y="706167"/>
            <a:ext cx="2525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Global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4D78C1-3C00-54E0-23DF-03340293BBCE}"/>
              </a:ext>
            </a:extLst>
          </p:cNvPr>
          <p:cNvSpPr txBox="1"/>
          <p:nvPr/>
        </p:nvSpPr>
        <p:spPr>
          <a:xfrm>
            <a:off x="4756309" y="613654"/>
            <a:ext cx="247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 </a:t>
            </a:r>
            <a:r>
              <a:rPr lang="de-DE" dirty="0" err="1"/>
              <a:t>datasets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6C63DD6-186C-F981-A1EB-FBF15FAA71F2}"/>
              </a:ext>
            </a:extLst>
          </p:cNvPr>
          <p:cNvSpPr txBox="1"/>
          <p:nvPr/>
        </p:nvSpPr>
        <p:spPr>
          <a:xfrm>
            <a:off x="4756309" y="5252721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Optimal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8569FD39-18C7-6581-36DE-9EC742AF345A}"/>
              </a:ext>
            </a:extLst>
          </p:cNvPr>
          <p:cNvSpPr/>
          <p:nvPr/>
        </p:nvSpPr>
        <p:spPr>
          <a:xfrm>
            <a:off x="5719696" y="4482810"/>
            <a:ext cx="544285" cy="5342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5963F2A-7581-4605-E4E8-1BE85D509459}"/>
              </a:ext>
            </a:extLst>
          </p:cNvPr>
          <p:cNvSpPr txBox="1"/>
          <p:nvPr/>
        </p:nvSpPr>
        <p:spPr>
          <a:xfrm rot="1200019">
            <a:off x="9427772" y="1865112"/>
            <a:ext cx="271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adaptive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988D3C-C88E-8FFE-1865-2BF8CC89BE5F}"/>
              </a:ext>
            </a:extLst>
          </p:cNvPr>
          <p:cNvSpPr txBox="1"/>
          <p:nvPr/>
        </p:nvSpPr>
        <p:spPr>
          <a:xfrm rot="1087060">
            <a:off x="8174390" y="627264"/>
            <a:ext cx="258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A68EC-0F91-46F6-ACC2-D4541DCD6907}"/>
              </a:ext>
            </a:extLst>
          </p:cNvPr>
          <p:cNvSpPr txBox="1"/>
          <p:nvPr/>
        </p:nvSpPr>
        <p:spPr>
          <a:xfrm rot="18826689">
            <a:off x="112758" y="469551"/>
            <a:ext cx="1608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Median </a:t>
            </a:r>
            <a:r>
              <a:rPr lang="de-DE" sz="1400" dirty="0" err="1"/>
              <a:t>filter</a:t>
            </a:r>
            <a:endParaRPr lang="de-DE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37E839-60C4-958E-62B0-A0EFC0CF3702}"/>
              </a:ext>
            </a:extLst>
          </p:cNvPr>
          <p:cNvSpPr txBox="1"/>
          <p:nvPr/>
        </p:nvSpPr>
        <p:spPr>
          <a:xfrm rot="19320675">
            <a:off x="-125458" y="779984"/>
            <a:ext cx="3949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Gaussian</a:t>
            </a:r>
            <a:r>
              <a:rPr lang="de-DE" sz="1200" dirty="0"/>
              <a:t> </a:t>
            </a:r>
            <a:r>
              <a:rPr lang="de-DE" sz="1200" dirty="0" err="1"/>
              <a:t>filter</a:t>
            </a:r>
            <a:endParaRPr lang="de-DE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E1ADC16-FC3E-31A4-2943-0E09B725CE35}"/>
              </a:ext>
            </a:extLst>
          </p:cNvPr>
          <p:cNvSpPr txBox="1"/>
          <p:nvPr/>
        </p:nvSpPr>
        <p:spPr>
          <a:xfrm rot="18413873">
            <a:off x="1056825" y="921019"/>
            <a:ext cx="2392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Histogram</a:t>
            </a:r>
            <a:r>
              <a:rPr lang="de-DE" sz="1600" dirty="0"/>
              <a:t> </a:t>
            </a:r>
            <a:r>
              <a:rPr lang="de-DE" sz="1600" dirty="0" err="1"/>
              <a:t>stretching</a:t>
            </a:r>
            <a:endParaRPr lang="de-DE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62BEE8-C51C-47EB-1AA0-44ECF27E8F84}"/>
              </a:ext>
            </a:extLst>
          </p:cNvPr>
          <p:cNvSpPr txBox="1"/>
          <p:nvPr/>
        </p:nvSpPr>
        <p:spPr>
          <a:xfrm rot="1349851">
            <a:off x="7359672" y="2250982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Two</a:t>
            </a:r>
            <a:r>
              <a:rPr lang="de-DE" sz="1500" dirty="0"/>
              <a:t>-level Otsu </a:t>
            </a:r>
            <a:r>
              <a:rPr lang="de-DE" sz="1500" dirty="0" err="1"/>
              <a:t>thresholding</a:t>
            </a:r>
            <a:r>
              <a:rPr lang="de-DE" sz="1500" dirty="0"/>
              <a:t> </a:t>
            </a:r>
            <a:r>
              <a:rPr lang="de-DE" sz="1500" dirty="0" err="1"/>
              <a:t>clip</a:t>
            </a:r>
            <a:endParaRPr lang="de-DE" sz="15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4CCF184-E53C-4ADA-8CAD-049782F62306}"/>
              </a:ext>
            </a:extLst>
          </p:cNvPr>
          <p:cNvSpPr txBox="1"/>
          <p:nvPr/>
        </p:nvSpPr>
        <p:spPr>
          <a:xfrm rot="20490374">
            <a:off x="3103533" y="1773436"/>
            <a:ext cx="315864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 err="1"/>
              <a:t>Postprocessing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7CDB02-D933-443A-B61C-E2AA3A0C4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t="1553" b="7593"/>
          <a:stretch/>
        </p:blipFill>
        <p:spPr>
          <a:xfrm>
            <a:off x="2020519" y="2067687"/>
            <a:ext cx="8211921" cy="40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4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883E71-12A1-4ADE-8498-1D2E9DE7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337D04F-42BA-4A10-9FAE-DB71A9A8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Reflections</a:t>
            </a:r>
            <a:endParaRPr lang="de-DE" sz="3000" dirty="0"/>
          </a:p>
        </p:txBody>
      </p:sp>
      <p:pic>
        <p:nvPicPr>
          <p:cNvPr id="6" name="Grafik 5" descr="Ein Bild, das dunkel, schließen, Nachthimmel enthält.&#10;&#10;Automatisch generierte Beschreibung">
            <a:extLst>
              <a:ext uri="{FF2B5EF4-FFF2-40B4-BE49-F238E27FC236}">
                <a16:creationId xmlns:a16="http://schemas.microsoft.com/office/drawing/2014/main" id="{A8BFFF42-95E0-46D6-8FB1-AD663EEF71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b="7933"/>
          <a:stretch/>
        </p:blipFill>
        <p:spPr>
          <a:xfrm>
            <a:off x="1287918" y="1956583"/>
            <a:ext cx="9867445" cy="38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Two</a:t>
            </a:r>
            <a:r>
              <a:rPr lang="de-DE" sz="6600" dirty="0">
                <a:solidFill>
                  <a:schemeClr val="bg1"/>
                </a:solidFill>
              </a:rPr>
              <a:t>-level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487B115-1595-4265-9551-80A06225C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93515"/>
            <a:ext cx="4640262" cy="3402858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0D5E78E6-3450-42C4-BE3F-97D10FF647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83725"/>
            <a:ext cx="4638675" cy="34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8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NIH3T3 </a:t>
            </a:r>
            <a:r>
              <a:rPr lang="de-DE" sz="3300" dirty="0" err="1"/>
              <a:t>two</a:t>
            </a:r>
            <a:r>
              <a:rPr lang="de-DE" sz="3300" dirty="0"/>
              <a:t>-level Otsu and </a:t>
            </a:r>
            <a:r>
              <a:rPr lang="de-DE" sz="3300" dirty="0" err="1"/>
              <a:t>clip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AD5F32C-A2E4-4E82-8888-49AB35B1C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77155"/>
            <a:ext cx="4640262" cy="343557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BBCF2B5-5B0A-40FE-9866-FE37CEA6C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7742"/>
            <a:ext cx="4638675" cy="34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3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N2DH-GOWT1: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histogram</a:t>
            </a:r>
            <a:r>
              <a:rPr lang="de-DE" sz="3000" dirty="0"/>
              <a:t> </a:t>
            </a:r>
            <a:r>
              <a:rPr lang="de-DE" sz="3000" dirty="0" err="1"/>
              <a:t>stretching</a:t>
            </a:r>
            <a:endParaRPr lang="de-DE" sz="3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7019F3-8F11-4284-8B77-1613CB56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b="6378"/>
          <a:stretch/>
        </p:blipFill>
        <p:spPr>
          <a:xfrm>
            <a:off x="1921099" y="1933547"/>
            <a:ext cx="8349801" cy="41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6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A88A4-A6F5-42AF-AEF2-36EAB277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0F9E337-83CA-413A-B696-2CCE6704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Two</a:t>
            </a:r>
            <a:r>
              <a:rPr lang="de-DE" sz="3000" dirty="0"/>
              <a:t>-level Otsu </a:t>
            </a:r>
            <a:r>
              <a:rPr lang="de-DE" sz="3000" dirty="0" err="1"/>
              <a:t>thresholding</a:t>
            </a:r>
            <a:r>
              <a:rPr lang="de-DE" sz="3000" dirty="0"/>
              <a:t> </a:t>
            </a:r>
            <a:r>
              <a:rPr lang="de-DE" sz="3000" dirty="0" err="1"/>
              <a:t>clip</a:t>
            </a:r>
            <a:endParaRPr lang="de-DE" sz="3000" dirty="0"/>
          </a:p>
        </p:txBody>
      </p:sp>
      <p:pic>
        <p:nvPicPr>
          <p:cNvPr id="3" name="Grafik 2" descr="Ein Bild, das Text, Systemsteuerung enthält.&#10;&#10;Automatisch generierte Beschreibung">
            <a:extLst>
              <a:ext uri="{FF2B5EF4-FFF2-40B4-BE49-F238E27FC236}">
                <a16:creationId xmlns:a16="http://schemas.microsoft.com/office/drawing/2014/main" id="{22FE4150-569F-4356-B519-F3037FE04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1" b="8287"/>
          <a:stretch/>
        </p:blipFill>
        <p:spPr>
          <a:xfrm>
            <a:off x="822249" y="1931276"/>
            <a:ext cx="10547501" cy="40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244645" y="2215525"/>
            <a:ext cx="114476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Local</a:t>
            </a:r>
            <a:r>
              <a:rPr lang="de-DE" sz="6600" dirty="0">
                <a:solidFill>
                  <a:schemeClr val="bg1"/>
                </a:solidFill>
              </a:rPr>
              <a:t> adaptive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7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N2DL-HeLa and NIH3T3 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0315678-7811-479A-BB03-E8976C9468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74211"/>
            <a:ext cx="4638675" cy="3441466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A1F7F81-5A0F-4B09-9293-810B33F479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63015"/>
            <a:ext cx="4640262" cy="3463857"/>
          </a:xfrm>
        </p:spPr>
      </p:pic>
    </p:spTree>
    <p:extLst>
      <p:ext uri="{BB962C8B-B14F-4D97-AF65-F5344CB8AC3E}">
        <p14:creationId xmlns:p14="http://schemas.microsoft.com/office/powerpoint/2010/main" val="343051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41BA88-5885-493E-BD96-CDD34FFA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E3C635-28E1-4188-BD6A-F69BB67E9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>
            <a:normAutofit/>
          </a:bodyPr>
          <a:lstStyle/>
          <a:p>
            <a:r>
              <a:rPr lang="de-DE" sz="1600" dirty="0"/>
              <a:t>Random </a:t>
            </a:r>
            <a:r>
              <a:rPr lang="de-DE" sz="1600" dirty="0" err="1"/>
              <a:t>noise</a:t>
            </a:r>
            <a:endParaRPr lang="de-DE" sz="1600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1ED5AB2-3838-4002-A725-25EB631B05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7" b="11154"/>
          <a:stretch/>
        </p:blipFill>
        <p:spPr>
          <a:xfrm>
            <a:off x="1927859" y="2701567"/>
            <a:ext cx="2630491" cy="2586713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92D85E-F3F6-40EE-9ABC-1449AA98F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DE" sz="1600" dirty="0" err="1"/>
              <a:t>Unsegmented</a:t>
            </a:r>
            <a:r>
              <a:rPr lang="de-DE" sz="1600" dirty="0"/>
              <a:t> </a:t>
            </a:r>
            <a:r>
              <a:rPr lang="de-DE" sz="1600" dirty="0" err="1"/>
              <a:t>edges</a:t>
            </a:r>
            <a:endParaRPr lang="de-DE" sz="1600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4CE31B84-C45D-4761-B5D1-38494FBB9A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b="11316"/>
          <a:stretch/>
        </p:blipFill>
        <p:spPr>
          <a:xfrm>
            <a:off x="7246620" y="2743201"/>
            <a:ext cx="3199509" cy="2545079"/>
          </a:xfr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AB836D-D0AC-48CB-A291-35A39A97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0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 </a:t>
            </a:r>
            <a:r>
              <a:rPr lang="de-DE" dirty="0" err="1"/>
              <a:t>recap</a:t>
            </a:r>
            <a:endParaRPr lang="de-DE" dirty="0"/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31D45-5F22-4ABA-92E0-EA92F61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000" dirty="0"/>
              <a:t>NIH3T3: </a:t>
            </a:r>
            <a:r>
              <a:rPr lang="de-DE" sz="3000" dirty="0" err="1"/>
              <a:t>Effects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local</a:t>
            </a:r>
            <a:r>
              <a:rPr lang="de-DE" sz="3000" dirty="0"/>
              <a:t> adaptive Otsu </a:t>
            </a:r>
            <a:r>
              <a:rPr lang="de-DE" sz="3000" dirty="0" err="1"/>
              <a:t>thresholding</a:t>
            </a:r>
            <a:endParaRPr lang="de-DE" sz="30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C3188B-BF90-4592-91B7-9D74B85A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73F505A-A8D1-4E92-A29E-1AEBD6C2C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75" y="2136478"/>
            <a:ext cx="9113249" cy="36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59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B8AB64B-1510-4EE8-9F9D-870322F77C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7" t="10476" b="12260"/>
          <a:stretch/>
        </p:blipFill>
        <p:spPr>
          <a:xfrm>
            <a:off x="2103120" y="2415539"/>
            <a:ext cx="2943543" cy="1981201"/>
          </a:xfrm>
        </p:spPr>
      </p:pic>
      <p:pic>
        <p:nvPicPr>
          <p:cNvPr id="10" name="Inhaltsplatzhalter 9" descr="Ein Bild, das Text, Monitor, Licht enthält.&#10;&#10;Automatisch generierte Beschreibung">
            <a:extLst>
              <a:ext uri="{FF2B5EF4-FFF2-40B4-BE49-F238E27FC236}">
                <a16:creationId xmlns:a16="http://schemas.microsoft.com/office/drawing/2014/main" id="{BB37FD30-D689-4DF0-A8F3-3B9CF173D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2" t="10497" b="8919"/>
          <a:stretch/>
        </p:blipFill>
        <p:spPr>
          <a:xfrm>
            <a:off x="8422640" y="2316481"/>
            <a:ext cx="3175110" cy="192786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3720DE4-113D-4ABD-ADB3-ADD90302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60DD1CA-E27F-48BA-B4E6-6DC53A87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pPr algn="ctr"/>
            <a:r>
              <a:rPr lang="de-DE" sz="3000"/>
              <a:t>Local adaptive two-level Otsu thresholding</a:t>
            </a:r>
            <a:endParaRPr lang="de-DE" sz="3000" dirty="0"/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D4EDC2C9-E136-446C-B0DE-C56E257E0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0" t="10433" b="11458"/>
          <a:stretch/>
        </p:blipFill>
        <p:spPr>
          <a:xfrm>
            <a:off x="5143499" y="3954781"/>
            <a:ext cx="3087689" cy="1927860"/>
          </a:xfrm>
          <a:prstGeom prst="rect">
            <a:avLst/>
          </a:prstGeom>
        </p:spPr>
      </p:pic>
      <p:pic>
        <p:nvPicPr>
          <p:cNvPr id="7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FB5F38F-860D-4D0D-BA36-64AD799B7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07"/>
          <a:stretch/>
        </p:blipFill>
        <p:spPr>
          <a:xfrm>
            <a:off x="1155336" y="2192624"/>
            <a:ext cx="4142153" cy="222915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8FA9EBB-A989-4020-A11A-A2328FA96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90"/>
          <a:stretch/>
        </p:blipFill>
        <p:spPr>
          <a:xfrm>
            <a:off x="4234180" y="3734604"/>
            <a:ext cx="3997008" cy="205110"/>
          </a:xfrm>
          <a:prstGeom prst="rect">
            <a:avLst/>
          </a:prstGeom>
        </p:spPr>
      </p:pic>
      <p:pic>
        <p:nvPicPr>
          <p:cNvPr id="11" name="Inhaltsplatzhalter 9" descr="Ein Bild, das Text, Monitor, Licht enthält.&#10;&#10;Automatisch generierte Beschreibung">
            <a:extLst>
              <a:ext uri="{FF2B5EF4-FFF2-40B4-BE49-F238E27FC236}">
                <a16:creationId xmlns:a16="http://schemas.microsoft.com/office/drawing/2014/main" id="{D3AC572C-F4DB-4F6E-80B1-744E6B23E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b="91426"/>
          <a:stretch/>
        </p:blipFill>
        <p:spPr>
          <a:xfrm>
            <a:off x="7993428" y="2090068"/>
            <a:ext cx="3604322" cy="20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6862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9DC7F-B819-4745-AD5D-4BB4B790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A1824D-0387-4B9F-8D2B-FAA17A3B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F007B11-A545-4D19-9D14-52448C3A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05" y="2379219"/>
            <a:ext cx="8161020" cy="3236647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  </a:t>
            </a:r>
            <a:r>
              <a:rPr lang="de-DE" sz="2500" dirty="0" err="1"/>
              <a:t>Runtime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bin </a:t>
            </a:r>
            <a:r>
              <a:rPr lang="de-DE" sz="2500" dirty="0" err="1"/>
              <a:t>size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Optimal </a:t>
            </a:r>
            <a:r>
              <a:rPr lang="de-DE" sz="2500" dirty="0" err="1"/>
              <a:t>filter</a:t>
            </a:r>
            <a:r>
              <a:rPr lang="de-DE" sz="2500" dirty="0"/>
              <a:t> </a:t>
            </a:r>
            <a:r>
              <a:rPr lang="de-DE" sz="2500" dirty="0" err="1"/>
              <a:t>size</a:t>
            </a:r>
            <a:r>
              <a:rPr lang="de-DE" sz="25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Edge </a:t>
            </a:r>
            <a:r>
              <a:rPr lang="de-DE" sz="2500" dirty="0" err="1"/>
              <a:t>issue</a:t>
            </a:r>
            <a:endParaRPr lang="de-DE" sz="25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500" dirty="0"/>
              <a:t> </a:t>
            </a:r>
            <a:r>
              <a:rPr lang="de-DE" sz="2500" dirty="0" err="1"/>
              <a:t>Local</a:t>
            </a:r>
            <a:r>
              <a:rPr lang="de-DE" sz="2500" dirty="0"/>
              <a:t> adaptive Otsu </a:t>
            </a:r>
            <a:r>
              <a:rPr lang="de-DE" sz="2500" dirty="0" err="1"/>
              <a:t>thresholding</a:t>
            </a:r>
            <a:r>
              <a:rPr lang="de-DE" sz="2500" dirty="0"/>
              <a:t> </a:t>
            </a:r>
            <a:r>
              <a:rPr lang="de-DE" sz="2500" dirty="0" err="1"/>
              <a:t>count</a:t>
            </a:r>
            <a:r>
              <a:rPr lang="de-DE" sz="2500" dirty="0"/>
              <a:t> vs. </a:t>
            </a:r>
            <a:r>
              <a:rPr lang="de-DE" sz="2500" dirty="0" err="1"/>
              <a:t>average</a:t>
            </a:r>
            <a:r>
              <a:rPr lang="de-DE" sz="2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711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All </a:t>
            </a:r>
            <a:r>
              <a:rPr lang="de-DE" sz="6600" dirty="0" err="1">
                <a:solidFill>
                  <a:schemeClr val="bg1"/>
                </a:solidFill>
              </a:rPr>
              <a:t>challenges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solved</a:t>
            </a:r>
            <a:r>
              <a:rPr lang="de-DE" sz="6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4758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300" dirty="0"/>
              <a:t>Optimal </a:t>
            </a:r>
            <a:r>
              <a:rPr lang="de-DE" sz="3300" dirty="0" err="1"/>
              <a:t>segmentation</a:t>
            </a:r>
            <a:r>
              <a:rPr lang="de-DE" sz="3300" dirty="0"/>
              <a:t> </a:t>
            </a:r>
            <a:r>
              <a:rPr lang="de-DE" sz="3300" dirty="0" err="1"/>
              <a:t>method</a:t>
            </a:r>
            <a:r>
              <a:rPr lang="de-DE" sz="3300" dirty="0"/>
              <a:t> </a:t>
            </a:r>
            <a:r>
              <a:rPr lang="de-DE" sz="3300" dirty="0" err="1"/>
              <a:t>for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4915492-EAFF-43B9-8381-DD0C2C9AE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843"/>
            <a:ext cx="4640262" cy="3492201"/>
          </a:xfr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EB0B51B-EDF1-414A-9B91-9595ACCB0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441"/>
            <a:ext cx="4638675" cy="3491006"/>
          </a:xfrm>
        </p:spPr>
      </p:pic>
    </p:spTree>
    <p:extLst>
      <p:ext uri="{BB962C8B-B14F-4D97-AF65-F5344CB8AC3E}">
        <p14:creationId xmlns:p14="http://schemas.microsoft.com/office/powerpoint/2010/main" val="2835730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/>
              <a:t>Optimal </a:t>
            </a:r>
            <a:r>
              <a:rPr lang="de-DE" sz="3000" dirty="0" err="1"/>
              <a:t>segmentation</a:t>
            </a:r>
            <a:r>
              <a:rPr lang="de-DE" sz="3000" dirty="0"/>
              <a:t> </a:t>
            </a:r>
            <a:r>
              <a:rPr lang="de-DE" sz="3000" dirty="0" err="1"/>
              <a:t>method</a:t>
            </a:r>
            <a:r>
              <a:rPr lang="de-DE" sz="3000" dirty="0"/>
              <a:t> NIH3T3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87E732E-6489-4030-91DD-6EA73F767E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46" y="2137083"/>
            <a:ext cx="4895908" cy="3684597"/>
          </a:xfrm>
        </p:spPr>
      </p:pic>
    </p:spTree>
    <p:extLst>
      <p:ext uri="{BB962C8B-B14F-4D97-AF65-F5344CB8AC3E}">
        <p14:creationId xmlns:p14="http://schemas.microsoft.com/office/powerpoint/2010/main" val="2672212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0EB25B0-829D-A690-BA4E-871D1F95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07599BD5-D6E8-D41A-AC5E-D7058B749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393150"/>
              </p:ext>
            </p:extLst>
          </p:nvPr>
        </p:nvGraphicFramePr>
        <p:xfrm>
          <a:off x="511017" y="429955"/>
          <a:ext cx="10842029" cy="5331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691">
                  <a:extLst>
                    <a:ext uri="{9D8B030D-6E8A-4147-A177-3AD203B41FA5}">
                      <a16:colId xmlns:a16="http://schemas.microsoft.com/office/drawing/2014/main" val="2825565939"/>
                    </a:ext>
                  </a:extLst>
                </a:gridCol>
                <a:gridCol w="1638678">
                  <a:extLst>
                    <a:ext uri="{9D8B030D-6E8A-4147-A177-3AD203B41FA5}">
                      <a16:colId xmlns:a16="http://schemas.microsoft.com/office/drawing/2014/main" val="1059245713"/>
                    </a:ext>
                  </a:extLst>
                </a:gridCol>
                <a:gridCol w="1810693">
                  <a:extLst>
                    <a:ext uri="{9D8B030D-6E8A-4147-A177-3AD203B41FA5}">
                      <a16:colId xmlns:a16="http://schemas.microsoft.com/office/drawing/2014/main" val="3084588086"/>
                    </a:ext>
                  </a:extLst>
                </a:gridCol>
                <a:gridCol w="1908605">
                  <a:extLst>
                    <a:ext uri="{9D8B030D-6E8A-4147-A177-3AD203B41FA5}">
                      <a16:colId xmlns:a16="http://schemas.microsoft.com/office/drawing/2014/main" val="1873834964"/>
                    </a:ext>
                  </a:extLst>
                </a:gridCol>
                <a:gridCol w="1875743">
                  <a:extLst>
                    <a:ext uri="{9D8B030D-6E8A-4147-A177-3AD203B41FA5}">
                      <a16:colId xmlns:a16="http://schemas.microsoft.com/office/drawing/2014/main" val="2052115020"/>
                    </a:ext>
                  </a:extLst>
                </a:gridCol>
                <a:gridCol w="2136619">
                  <a:extLst>
                    <a:ext uri="{9D8B030D-6E8A-4147-A177-3AD203B41FA5}">
                      <a16:colId xmlns:a16="http://schemas.microsoft.com/office/drawing/2014/main" val="2618529659"/>
                    </a:ext>
                  </a:extLst>
                </a:gridCol>
              </a:tblGrid>
              <a:tr h="82731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Global 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 Otsu </a:t>
                      </a:r>
                      <a:r>
                        <a:rPr lang="de-DE" dirty="0" err="1"/>
                        <a:t>thresholding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Two</a:t>
                      </a:r>
                      <a:r>
                        <a:rPr lang="de-DE" dirty="0"/>
                        <a:t>-level Otsu Clip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Local</a:t>
                      </a:r>
                      <a:r>
                        <a:rPr lang="de-DE" dirty="0"/>
                        <a:t> adaptive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average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018637"/>
                  </a:ext>
                </a:extLst>
              </a:tr>
              <a:tr h="7888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Median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filter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5"/>
                  </a:ext>
                </a:extLst>
              </a:tr>
              <a:tr h="70961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Dice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Score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433216"/>
                  </a:ext>
                </a:extLst>
              </a:tr>
              <a:tr h="6363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Median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filter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53164"/>
                  </a:ext>
                </a:extLst>
              </a:tr>
              <a:tr h="6363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Dice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221016"/>
                  </a:ext>
                </a:extLst>
              </a:tr>
              <a:tr h="636313">
                <a:tc rowSpan="2"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preprocessing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Gaussian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filter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19038"/>
                  </a:ext>
                </a:extLst>
              </a:tr>
              <a:tr h="6363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Dice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Score</a:t>
                      </a:r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>
                          <a:solidFill>
                            <a:schemeClr val="tx1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62484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B71D960-FC24-776D-CBBB-C7CCADA967D4}"/>
              </a:ext>
            </a:extLst>
          </p:cNvPr>
          <p:cNvGrpSpPr/>
          <p:nvPr/>
        </p:nvGrpSpPr>
        <p:grpSpPr>
          <a:xfrm>
            <a:off x="7740713" y="1457608"/>
            <a:ext cx="1077361" cy="977774"/>
            <a:chOff x="8338242" y="1520982"/>
            <a:chExt cx="1077361" cy="977774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C0F475-AA79-9949-0085-6599B1714BC0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2127B2-038B-5ED3-FC8B-396F8AA1C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5C36DB3-1A07-4C4A-E187-52BEBC9F3F3E}"/>
              </a:ext>
            </a:extLst>
          </p:cNvPr>
          <p:cNvGrpSpPr/>
          <p:nvPr/>
        </p:nvGrpSpPr>
        <p:grpSpPr>
          <a:xfrm>
            <a:off x="7740713" y="3187083"/>
            <a:ext cx="1077361" cy="977774"/>
            <a:chOff x="8338242" y="1520982"/>
            <a:chExt cx="1077361" cy="977774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E34191-3957-F8B5-EAF5-2CEEA2F68B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9E12237B-BE3C-A01E-4D6F-B495EA76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D1C862-8761-BBEE-60FA-CFE6CDB8EFC5}"/>
              </a:ext>
            </a:extLst>
          </p:cNvPr>
          <p:cNvGrpSpPr/>
          <p:nvPr/>
        </p:nvGrpSpPr>
        <p:grpSpPr>
          <a:xfrm>
            <a:off x="9773908" y="1468171"/>
            <a:ext cx="1077361" cy="977774"/>
            <a:chOff x="8338242" y="1520982"/>
            <a:chExt cx="1077361" cy="97777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D522409-49FB-7AC3-69DD-ED2FB56E0AF1}"/>
                </a:ext>
              </a:extLst>
            </p:cNvPr>
            <p:cNvCxnSpPr>
              <a:cxnSpLocks/>
            </p:cNvCxnSpPr>
            <p:nvPr/>
          </p:nvCxnSpPr>
          <p:spPr>
            <a:xfrm>
              <a:off x="8338242" y="1520982"/>
              <a:ext cx="1077361" cy="9777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2830033C-EC8D-2DCB-4C95-EF28F7EEF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38242" y="1531545"/>
              <a:ext cx="1003554" cy="9672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181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325925" y="2723356"/>
            <a:ext cx="11447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err="1">
                <a:solidFill>
                  <a:schemeClr val="bg1"/>
                </a:solidFill>
              </a:rPr>
              <a:t>Conclusion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24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849" y="367854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642" y="2448803"/>
            <a:ext cx="1655777" cy="1058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264314" y="1276896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46" y="2263241"/>
            <a:ext cx="1437100" cy="1435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149" y="2453352"/>
            <a:ext cx="1484605" cy="11323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9433967" y="1261911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135948" y="4409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  <a:p>
            <a:r>
              <a:rPr lang="de-DE" b="1" dirty="0"/>
              <a:t>Otsu: </a:t>
            </a:r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r>
              <a:rPr lang="de-DE" dirty="0"/>
              <a:t> </a:t>
            </a:r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</a:t>
            </a:r>
            <a:r>
              <a:rPr lang="de-DE" dirty="0"/>
              <a:t>0.8866</a:t>
            </a:r>
          </a:p>
          <a:p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5495" y="3754379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1565" y="3695913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01119574-8124-7AB7-9CBF-70D77631C532}"/>
              </a:ext>
            </a:extLst>
          </p:cNvPr>
          <p:cNvSpPr/>
          <p:nvPr/>
        </p:nvSpPr>
        <p:spPr>
          <a:xfrm>
            <a:off x="1728085" y="2853075"/>
            <a:ext cx="320845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90BA250-354F-E4C5-E162-562ABB8B1674}"/>
              </a:ext>
            </a:extLst>
          </p:cNvPr>
          <p:cNvSpPr/>
          <p:nvPr/>
        </p:nvSpPr>
        <p:spPr>
          <a:xfrm>
            <a:off x="5700768" y="2763809"/>
            <a:ext cx="343817" cy="31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F1B38E29-DB5C-531A-D3E3-424C13E96E4D}"/>
              </a:ext>
            </a:extLst>
          </p:cNvPr>
          <p:cNvSpPr/>
          <p:nvPr/>
        </p:nvSpPr>
        <p:spPr>
          <a:xfrm>
            <a:off x="9922396" y="2834493"/>
            <a:ext cx="319170" cy="306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6A7EDC-8734-865F-BB7D-06ABAA79A22D}"/>
              </a:ext>
            </a:extLst>
          </p:cNvPr>
          <p:cNvSpPr txBox="1"/>
          <p:nvPr/>
        </p:nvSpPr>
        <p:spPr>
          <a:xfrm>
            <a:off x="4501638" y="253771"/>
            <a:ext cx="444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The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perfect</a:t>
            </a:r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 recipe</a:t>
            </a: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94ABE3F-F9E5-3318-4E20-885EF280A5BD}"/>
              </a:ext>
            </a:extLst>
          </p:cNvPr>
          <p:cNvSpPr txBox="1"/>
          <p:nvPr/>
        </p:nvSpPr>
        <p:spPr>
          <a:xfrm>
            <a:off x="307263" y="4430894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b="1" dirty="0" err="1"/>
              <a:t>Preprocessing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  <a:p>
            <a:r>
              <a:rPr lang="de-DE" b="1" dirty="0" err="1"/>
              <a:t>Postprocessing</a:t>
            </a:r>
            <a:r>
              <a:rPr lang="de-DE" b="1" dirty="0"/>
              <a:t>: </a:t>
            </a:r>
            <a:r>
              <a:rPr lang="de-DE" dirty="0"/>
              <a:t>hole </a:t>
            </a:r>
            <a:r>
              <a:rPr lang="de-DE" dirty="0" err="1"/>
              <a:t>filling</a:t>
            </a:r>
            <a:r>
              <a:rPr lang="de-DE" dirty="0"/>
              <a:t> </a:t>
            </a:r>
          </a:p>
          <a:p>
            <a:r>
              <a:rPr lang="de-DE" b="1" dirty="0"/>
              <a:t>Otsu:  </a:t>
            </a:r>
            <a:r>
              <a:rPr lang="de-DE" dirty="0"/>
              <a:t>global Otsu </a:t>
            </a:r>
            <a:r>
              <a:rPr lang="de-DE" dirty="0" err="1"/>
              <a:t>thresholding</a:t>
            </a:r>
            <a:endParaRPr lang="de-DE" dirty="0"/>
          </a:p>
          <a:p>
            <a:r>
              <a:rPr lang="de-DE" b="1" dirty="0"/>
              <a:t>Final median </a:t>
            </a:r>
            <a:r>
              <a:rPr lang="de-DE" b="1" dirty="0" err="1"/>
              <a:t>Dice</a:t>
            </a:r>
            <a:r>
              <a:rPr lang="de-DE" b="1" dirty="0"/>
              <a:t> Score:  </a:t>
            </a:r>
            <a:r>
              <a:rPr lang="de-DE" dirty="0"/>
              <a:t>0.8864</a:t>
            </a:r>
          </a:p>
          <a:p>
            <a:endParaRPr lang="de-DE" dirty="0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DC8CAB5C-D5F1-2589-190A-B27BEB6E46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204491" y="4419274"/>
            <a:ext cx="3813175" cy="173196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100" b="1" dirty="0" err="1">
                <a:solidFill>
                  <a:schemeClr val="tx1"/>
                </a:solidFill>
                <a:cs typeface="Calibri" panose="020F0502020204030204" pitchFamily="34" charset="0"/>
              </a:rPr>
              <a:t>Preprocessing</a:t>
            </a:r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: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Gaussian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filter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+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histogram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stretching</a:t>
            </a:r>
            <a:endParaRPr lang="de-DE" sz="21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Otsu: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local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adaptive Otsu </a:t>
            </a:r>
            <a:r>
              <a:rPr lang="de-DE" sz="2100" dirty="0" err="1">
                <a:solidFill>
                  <a:schemeClr val="tx1"/>
                </a:solidFill>
                <a:cs typeface="Calibri" panose="020F0502020204030204" pitchFamily="34" charset="0"/>
              </a:rPr>
              <a:t>thresholding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</a:p>
          <a:p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Final median </a:t>
            </a:r>
            <a:r>
              <a:rPr lang="de-DE" sz="2100" b="1" dirty="0" err="1">
                <a:solidFill>
                  <a:schemeClr val="tx1"/>
                </a:solidFill>
                <a:cs typeface="Calibri" panose="020F0502020204030204" pitchFamily="34" charset="0"/>
              </a:rPr>
              <a:t>Dice</a:t>
            </a:r>
            <a:r>
              <a:rPr lang="de-DE" sz="2100" b="1" dirty="0">
                <a:solidFill>
                  <a:schemeClr val="tx1"/>
                </a:solidFill>
                <a:cs typeface="Calibri" panose="020F0502020204030204" pitchFamily="34" charset="0"/>
              </a:rPr>
              <a:t> Score: </a:t>
            </a:r>
            <a:r>
              <a:rPr lang="de-DE" sz="2100" dirty="0">
                <a:solidFill>
                  <a:schemeClr val="tx1"/>
                </a:solidFill>
                <a:cs typeface="Calibri" panose="020F0502020204030204" pitchFamily="34" charset="0"/>
              </a:rPr>
              <a:t>0.8293</a:t>
            </a:r>
          </a:p>
          <a:p>
            <a:endParaRPr lang="de-DE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B32511B-13AF-4BEB-96BB-11E3225A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91" y="1267435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0013412-2E68-40F3-820A-E35F8A8EA0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5" b="9984"/>
          <a:stretch/>
        </p:blipFill>
        <p:spPr>
          <a:xfrm>
            <a:off x="2193669" y="2158475"/>
            <a:ext cx="1570594" cy="1550171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3B43C11-9FAA-4E95-8A7D-5F1F15E4C5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b="8906"/>
          <a:stretch/>
        </p:blipFill>
        <p:spPr>
          <a:xfrm>
            <a:off x="6216710" y="2402206"/>
            <a:ext cx="1699803" cy="1138781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975DE06-ED47-4260-B286-5FEF4C0ED70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1" b="9258"/>
          <a:stretch/>
        </p:blipFill>
        <p:spPr>
          <a:xfrm>
            <a:off x="10371251" y="2380744"/>
            <a:ext cx="1528304" cy="120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16" grpId="0" animBg="1"/>
      <p:bldP spid="27" grpId="0" animBg="1"/>
      <p:bldP spid="29" grpId="0" animBg="1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Final </a:t>
            </a:r>
            <a:r>
              <a:rPr lang="de-DE" sz="1400" b="1" dirty="0" err="1">
                <a:solidFill>
                  <a:schemeClr val="bg1"/>
                </a:solidFill>
              </a:rPr>
              <a:t>presentation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PD</a:t>
            </a:r>
            <a:r>
              <a:rPr lang="de-DE" sz="1300" b="1" dirty="0">
                <a:solidFill>
                  <a:schemeClr val="bg1"/>
                </a:solidFill>
              </a:rPr>
              <a:t>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20.07.2022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553678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your attention!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7660" y="4485132"/>
            <a:ext cx="5486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 descr="Ein Bild, das Text, Klavier enthält.&#10;&#10;Automatisch generierte Beschreibung">
            <a:extLst>
              <a:ext uri="{FF2B5EF4-FFF2-40B4-BE49-F238E27FC236}">
                <a16:creationId xmlns:a16="http://schemas.microsoft.com/office/drawing/2014/main" id="{58B6AB08-635C-4457-B7CD-9628B27AC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 r="4210" b="-1"/>
          <a:stretch/>
        </p:blipFill>
        <p:spPr>
          <a:xfrm>
            <a:off x="7555321" y="570479"/>
            <a:ext cx="3438261" cy="50869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96FA172-921E-4C46-94E3-3FC0695A7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30</a:t>
            </a:fld>
            <a:endParaRPr lang="en-US" sz="105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E35E96D-AFEF-426A-A33E-A70335A16193}"/>
              </a:ext>
            </a:extLst>
          </p:cNvPr>
          <p:cNvSpPr/>
          <p:nvPr/>
        </p:nvSpPr>
        <p:spPr>
          <a:xfrm>
            <a:off x="7555321" y="5160560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7BE10F-D889-406B-ACFC-D103A4B1392E}"/>
              </a:ext>
            </a:extLst>
          </p:cNvPr>
          <p:cNvSpPr/>
          <p:nvPr/>
        </p:nvSpPr>
        <p:spPr>
          <a:xfrm>
            <a:off x="7465725" y="685803"/>
            <a:ext cx="315995" cy="4733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441831E-7B3C-42D3-8CC8-3477CF012235}"/>
              </a:ext>
            </a:extLst>
          </p:cNvPr>
          <p:cNvSpPr/>
          <p:nvPr/>
        </p:nvSpPr>
        <p:spPr>
          <a:xfrm>
            <a:off x="7623722" y="270248"/>
            <a:ext cx="3527857" cy="554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A9021-D5DA-3FAB-B066-9652226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?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92816A2-58BB-1356-DD75-CA5B47D97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352" y="2251212"/>
            <a:ext cx="10364328" cy="329547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61DB5-90A0-73B3-35A7-2A5D4AD4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70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E0A28916-52BC-B6EC-EB36-EA8A5D2264F8}"/>
              </a:ext>
            </a:extLst>
          </p:cNvPr>
          <p:cNvSpPr/>
          <p:nvPr/>
        </p:nvSpPr>
        <p:spPr>
          <a:xfrm>
            <a:off x="772357" y="1686757"/>
            <a:ext cx="925226" cy="4793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4FCA1E-CF72-0B6C-51B5-4243B80E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6271"/>
          </a:xfrm>
        </p:spPr>
        <p:txBody>
          <a:bodyPr/>
          <a:lstStyle/>
          <a:p>
            <a:r>
              <a:rPr lang="de-DE" dirty="0"/>
              <a:t>Hole </a:t>
            </a:r>
            <a:r>
              <a:rPr lang="de-DE" dirty="0" err="1"/>
              <a:t>filling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8740F3-F1F9-9098-E3BD-5F9C1604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D7D8D69-77A3-7238-61C0-7BB501E5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24" y="1464275"/>
            <a:ext cx="2189974" cy="22157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DC672E-90AA-5500-751B-5804630B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798" y="1504969"/>
            <a:ext cx="2035215" cy="1966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DB92D7A-BB6E-29B9-9799-2460289C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013" y="1513543"/>
            <a:ext cx="2035215" cy="19760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DEC6D14-A128-5B37-5242-4A5595D9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228" y="1464275"/>
            <a:ext cx="2122007" cy="20745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7821A22-5D11-A682-9BE4-ED9B40085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867" y="4229492"/>
            <a:ext cx="1872886" cy="1872886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D70AF739-6755-72DD-9E50-B7C7C08560A6}"/>
              </a:ext>
            </a:extLst>
          </p:cNvPr>
          <p:cNvSpPr/>
          <p:nvPr/>
        </p:nvSpPr>
        <p:spPr>
          <a:xfrm rot="3110772">
            <a:off x="4193454" y="4051173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21C80C6-ACBE-B920-EB5E-C9A3775E1668}"/>
              </a:ext>
            </a:extLst>
          </p:cNvPr>
          <p:cNvSpPr/>
          <p:nvPr/>
        </p:nvSpPr>
        <p:spPr>
          <a:xfrm rot="7723484">
            <a:off x="7555032" y="4108856"/>
            <a:ext cx="1491449" cy="248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4ECB1E0-929A-F254-A1A7-A217C3332E12}"/>
              </a:ext>
            </a:extLst>
          </p:cNvPr>
          <p:cNvSpPr/>
          <p:nvPr/>
        </p:nvSpPr>
        <p:spPr>
          <a:xfrm>
            <a:off x="9925235" y="1599459"/>
            <a:ext cx="1331650" cy="5666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554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Solution </a:t>
            </a:r>
            <a:r>
              <a:rPr lang="de-DE" dirty="0" err="1"/>
              <a:t>Ideas</a:t>
            </a:r>
            <a:endParaRPr lang="de-DE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76070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40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F37BD-D3CE-656C-648E-DA56CAE9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B14B8A-1A0C-4206-614E-68B498FD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EBA3D23-CC44-1FC8-65DA-155C429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72470"/>
            <a:ext cx="3261360" cy="10504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B34D28-8F3D-7FC5-9BE3-9F384E76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548" y="2562742"/>
            <a:ext cx="4076700" cy="10953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8F2D6DD-F78D-4538-EEBF-AFAAAD6E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98" y="3658117"/>
            <a:ext cx="1600200" cy="4762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A40478-C6BF-069A-E200-0287F70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82" y="4628679"/>
            <a:ext cx="4295775" cy="11525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BE5CAB0-7821-2142-B175-7FA4FDE3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781204"/>
            <a:ext cx="1647825" cy="485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/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probabilities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6ADB71-4925-FBAD-84FC-1CE731782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47110"/>
                <a:ext cx="3000158" cy="381515"/>
              </a:xfrm>
              <a:prstGeom prst="rect">
                <a:avLst/>
              </a:prstGeom>
              <a:blipFill>
                <a:blip r:embed="rId7"/>
                <a:stretch>
                  <a:fillRect l="-1626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/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mean</a:t>
                </a:r>
                <a:r>
                  <a:rPr lang="de-DE" u="sng" dirty="0"/>
                  <a:t> </a:t>
                </a:r>
                <a:r>
                  <a:rPr lang="de-DE" u="sng" dirty="0" err="1"/>
                  <a:t>level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76585F5-E737-A51B-5042-61FF6A71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98" y="2147110"/>
                <a:ext cx="5369882" cy="381515"/>
              </a:xfrm>
              <a:prstGeom prst="rect">
                <a:avLst/>
              </a:prstGeom>
              <a:blipFill>
                <a:blip r:embed="rId8"/>
                <a:stretch>
                  <a:fillRect l="-908" t="-6349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/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u="sng" dirty="0"/>
                  <a:t>Class </a:t>
                </a:r>
                <a:r>
                  <a:rPr lang="de-DE" u="sng" dirty="0" err="1"/>
                  <a:t>variances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u="sng" dirty="0"/>
                  <a:t>) and total </a:t>
                </a:r>
                <a:r>
                  <a:rPr lang="de-DE" u="sng" dirty="0" err="1"/>
                  <a:t>variance</a:t>
                </a:r>
                <a:r>
                  <a:rPr lang="de-DE" u="sng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u="sng" dirty="0"/>
                  <a:t>):</a:t>
                </a: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1EF47DB-148A-34ED-B271-B3EEB69E9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89" y="4289857"/>
                <a:ext cx="5018011" cy="395749"/>
              </a:xfrm>
              <a:prstGeom prst="rect">
                <a:avLst/>
              </a:prstGeom>
              <a:blipFill>
                <a:blip r:embed="rId9"/>
                <a:stretch>
                  <a:fillRect l="-972" t="-6154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/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gray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levels</a:t>
                </a:r>
                <a:r>
                  <a:rPr lang="de-DE" sz="1600" dirty="0"/>
                  <a:t> in </a:t>
                </a:r>
                <a:r>
                  <a:rPr lang="de-DE" sz="1600" dirty="0" err="1"/>
                  <a:t>the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picture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Number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r>
                  <a:rPr lang="de-DE" sz="1600" dirty="0"/>
                  <a:t> at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Total </a:t>
                </a:r>
                <a:r>
                  <a:rPr lang="de-DE" sz="1600" dirty="0" err="1"/>
                  <a:t>number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pixels</a:t>
                </a:r>
                <a:endParaRPr lang="de-DE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</a:t>
                </a:r>
                <a:r>
                  <a:rPr lang="de-DE" sz="1600" dirty="0" err="1"/>
                  <a:t>Probability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 </a:t>
                </a:r>
                <a:r>
                  <a:rPr lang="de-DE" sz="1600" dirty="0" err="1"/>
                  <a:t>level</a:t>
                </a:r>
                <a:r>
                  <a:rPr lang="de-DE" sz="1600" dirty="0"/>
                  <a:t> i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sz="1600" dirty="0"/>
                  <a:t> Threshold </a:t>
                </a:r>
                <a:r>
                  <a:rPr lang="de-DE" sz="1600" dirty="0" err="1"/>
                  <a:t>intensity</a:t>
                </a:r>
                <a:endParaRPr lang="de-DE" sz="16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9D9F819-651C-C62B-CE55-5512D73F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98" y="4483499"/>
                <a:ext cx="6094070" cy="1323439"/>
              </a:xfrm>
              <a:prstGeom prst="rect">
                <a:avLst/>
              </a:prstGeom>
              <a:blipFill>
                <a:blip r:embed="rId10"/>
                <a:stretch>
                  <a:fillRect t="-1376" b="-45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/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414117B-6EFD-56AF-1637-59E60CA8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3" y="5792281"/>
                <a:ext cx="1234718" cy="246221"/>
              </a:xfrm>
              <a:prstGeom prst="rect">
                <a:avLst/>
              </a:prstGeom>
              <a:blipFill>
                <a:blip r:embed="rId11"/>
                <a:stretch>
                  <a:fillRect b="-3414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0CC44BC6-4DFC-15C0-3DED-EB978527CF1C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98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A3A40F-3BA1-7F6E-682F-45D860DA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7C6301-3532-5EDB-7E87-8DDD29F7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4937F0-66AD-06A2-8389-8A106D14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78" y="2355474"/>
            <a:ext cx="2881772" cy="1898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DD1861E-CE7C-9D9E-3EA2-ECA869E2E9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8"/>
          <a:stretch/>
        </p:blipFill>
        <p:spPr>
          <a:xfrm>
            <a:off x="8446053" y="2479652"/>
            <a:ext cx="2878453" cy="18986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B524A2-7FBE-FD9F-F1D4-5A8119503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1013013" y="2615118"/>
            <a:ext cx="2911351" cy="1763229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930E449-360B-15EC-D363-CD2B155A4D83}"/>
              </a:ext>
            </a:extLst>
          </p:cNvPr>
          <p:cNvSpPr/>
          <p:nvPr/>
        </p:nvSpPr>
        <p:spPr>
          <a:xfrm>
            <a:off x="8079164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EA89660-AB27-5A13-5A15-3B894217459E}"/>
              </a:ext>
            </a:extLst>
          </p:cNvPr>
          <p:cNvSpPr/>
          <p:nvPr/>
        </p:nvSpPr>
        <p:spPr>
          <a:xfrm flipH="1">
            <a:off x="3190586" y="3341511"/>
            <a:ext cx="733778" cy="36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A61242-53BC-2A62-98D4-5AAA478A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4603777"/>
            <a:ext cx="4714702" cy="1617631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1CA2D9-DDBC-EFC5-D88D-C8190C5C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3" y="4603777"/>
            <a:ext cx="4738515" cy="161763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B65BBAE-23B1-3570-C073-76B5C2D7D3A4}"/>
              </a:ext>
            </a:extLst>
          </p:cNvPr>
          <p:cNvSpPr txBox="1"/>
          <p:nvPr/>
        </p:nvSpPr>
        <p:spPr>
          <a:xfrm>
            <a:off x="1013013" y="64909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http://www.labbookpages.co.uk/software/imgProc/otsuThreshold.html</a:t>
            </a:r>
          </a:p>
        </p:txBody>
      </p:sp>
    </p:spTree>
    <p:extLst>
      <p:ext uri="{BB962C8B-B14F-4D97-AF65-F5344CB8AC3E}">
        <p14:creationId xmlns:p14="http://schemas.microsoft.com/office/powerpoint/2010/main" val="2343122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350" y="107473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(second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0053" y="3866370"/>
            <a:ext cx="609861" cy="60986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431" y="1340778"/>
            <a:ext cx="3803106" cy="2430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448195" y="4702782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/>
              <a:t>Noise  </a:t>
            </a:r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Holes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96" y="1314763"/>
            <a:ext cx="2548738" cy="2545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8595953" y="4715197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sz="2000" dirty="0"/>
              <a:t>  Non-uniform </a:t>
            </a:r>
            <a:r>
              <a:rPr lang="de-DE" sz="2000" dirty="0" err="1"/>
              <a:t>illumination</a:t>
            </a:r>
            <a:endParaRPr lang="de-DE" sz="2000" dirty="0"/>
          </a:p>
          <a:p>
            <a:r>
              <a:rPr lang="de-DE" sz="2000" dirty="0"/>
              <a:t>  </a:t>
            </a:r>
            <a:r>
              <a:rPr lang="de-DE" sz="2000" dirty="0" err="1"/>
              <a:t>Reflections</a:t>
            </a:r>
            <a:endParaRPr lang="de-DE" sz="2000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1068" y="3866370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4879" y="3800666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pic>
        <p:nvPicPr>
          <p:cNvPr id="27" name="Picture 19">
            <a:extLst>
              <a:ext uri="{FF2B5EF4-FFF2-40B4-BE49-F238E27FC236}">
                <a16:creationId xmlns:a16="http://schemas.microsoft.com/office/drawing/2014/main" id="{D232FE53-B4BA-4530-830F-0F4EF9C4B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510" y="1338393"/>
            <a:ext cx="3314335" cy="2527977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C14BBCB9-71F0-413B-9549-BC379F3B3928}"/>
              </a:ext>
            </a:extLst>
          </p:cNvPr>
          <p:cNvSpPr txBox="1"/>
          <p:nvPr/>
        </p:nvSpPr>
        <p:spPr>
          <a:xfrm>
            <a:off x="9353249" y="118399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F65B82D6-A7D1-4EBF-95EB-15AE09AD09F3}"/>
              </a:ext>
            </a:extLst>
          </p:cNvPr>
          <p:cNvSpPr txBox="1"/>
          <p:nvPr/>
        </p:nvSpPr>
        <p:spPr>
          <a:xfrm>
            <a:off x="4226979" y="4715197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marL="285750" indent="-285750">
              <a:buClr>
                <a:srgbClr val="CA93A7"/>
              </a:buClr>
            </a:pPr>
            <a:r>
              <a:rPr lang="de-DE" sz="2000" dirty="0" err="1"/>
              <a:t>Varying</a:t>
            </a:r>
            <a:r>
              <a:rPr lang="de-DE" sz="2000" dirty="0"/>
              <a:t> </a:t>
            </a:r>
            <a:r>
              <a:rPr lang="de-DE" sz="2000" dirty="0" err="1"/>
              <a:t>brightness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nuclei</a:t>
            </a:r>
            <a:endParaRPr lang="de-DE" sz="2000" dirty="0"/>
          </a:p>
          <a:p>
            <a:pPr marL="285750" indent="-285750">
              <a:buClr>
                <a:srgbClr val="CA93A7"/>
              </a:buClr>
            </a:pPr>
            <a:r>
              <a:rPr lang="de-DE" sz="2000" dirty="0"/>
              <a:t>Low </a:t>
            </a:r>
            <a:r>
              <a:rPr lang="de-DE" sz="2000" dirty="0" err="1"/>
              <a:t>contrast</a:t>
            </a:r>
            <a:endParaRPr lang="de-DE" sz="2000" dirty="0"/>
          </a:p>
          <a:p>
            <a:pPr marL="0" indent="0">
              <a:buClr>
                <a:srgbClr val="CA93A7"/>
              </a:buClr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4" grpId="0"/>
      <p:bldP spid="4" grpId="0"/>
      <p:bldP spid="23" grpId="0"/>
      <p:bldP spid="6" grpId="0"/>
      <p:bldP spid="7" grpId="0"/>
      <p:bldP spid="29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8224029-C841-6975-8742-3954A357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47C796A-05F2-CD94-F4DD-2FC68980A2B9}"/>
              </a:ext>
            </a:extLst>
          </p:cNvPr>
          <p:cNvSpPr/>
          <p:nvPr/>
        </p:nvSpPr>
        <p:spPr>
          <a:xfrm>
            <a:off x="0" y="0"/>
            <a:ext cx="12192000" cy="1004935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F42379-B996-8FE6-5FB5-662918256013}"/>
              </a:ext>
            </a:extLst>
          </p:cNvPr>
          <p:cNvSpPr txBox="1"/>
          <p:nvPr/>
        </p:nvSpPr>
        <p:spPr>
          <a:xfrm>
            <a:off x="4849468" y="276295"/>
            <a:ext cx="5332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</a:t>
            </a:r>
            <a:r>
              <a:rPr lang="de-DE" sz="3200" spc="-5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Expectations</a:t>
            </a:r>
            <a:endParaRPr lang="de-DE" sz="3200" spc="-5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0E095DA-4DB3-D411-6642-F5C01ADA6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00546"/>
              </p:ext>
            </p:extLst>
          </p:nvPr>
        </p:nvGraphicFramePr>
        <p:xfrm>
          <a:off x="1747555" y="1215014"/>
          <a:ext cx="8980798" cy="4258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850">
                  <a:extLst>
                    <a:ext uri="{9D8B030D-6E8A-4147-A177-3AD203B41FA5}">
                      <a16:colId xmlns:a16="http://schemas.microsoft.com/office/drawing/2014/main" val="3653601320"/>
                    </a:ext>
                  </a:extLst>
                </a:gridCol>
                <a:gridCol w="2318625">
                  <a:extLst>
                    <a:ext uri="{9D8B030D-6E8A-4147-A177-3AD203B41FA5}">
                      <a16:colId xmlns:a16="http://schemas.microsoft.com/office/drawing/2014/main" val="1724910691"/>
                    </a:ext>
                  </a:extLst>
                </a:gridCol>
                <a:gridCol w="2278702">
                  <a:extLst>
                    <a:ext uri="{9D8B030D-6E8A-4147-A177-3AD203B41FA5}">
                      <a16:colId xmlns:a16="http://schemas.microsoft.com/office/drawing/2014/main" val="3658465618"/>
                    </a:ext>
                  </a:extLst>
                </a:gridCol>
                <a:gridCol w="2595621">
                  <a:extLst>
                    <a:ext uri="{9D8B030D-6E8A-4147-A177-3AD203B41FA5}">
                      <a16:colId xmlns:a16="http://schemas.microsoft.com/office/drawing/2014/main" val="3522581052"/>
                    </a:ext>
                  </a:extLst>
                </a:gridCol>
              </a:tblGrid>
              <a:tr h="8138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 err="1"/>
                        <a:t>Preprocessing</a:t>
                      </a:r>
                      <a:r>
                        <a:rPr lang="de-DE" sz="1800" dirty="0"/>
                        <a:t> </a:t>
                      </a:r>
                    </a:p>
                    <a:p>
                      <a:pPr algn="ctr"/>
                      <a:r>
                        <a:rPr lang="de-DE" sz="1800" dirty="0" err="1"/>
                        <a:t>method</a:t>
                      </a:r>
                      <a:endParaRPr lang="de-DE" sz="18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Otsu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variation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481225"/>
                  </a:ext>
                </a:extLst>
              </a:tr>
              <a:tr h="104639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N2DH-GOWT1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Noise  </a:t>
                      </a: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Clr>
                          <a:srgbClr val="CA93A7"/>
                        </a:buClr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Holes</a:t>
                      </a:r>
                    </a:p>
                    <a:p>
                      <a:pPr algn="ctr"/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combinations</a:t>
                      </a:r>
                      <a:endParaRPr lang="de-DE" sz="1600" kern="12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postprocessing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Global Otsu </a:t>
                      </a:r>
                    </a:p>
                    <a:p>
                      <a:pPr algn="ctr"/>
                      <a:r>
                        <a:rPr lang="de-DE" sz="1600" b="0" dirty="0" err="1">
                          <a:solidFill>
                            <a:schemeClr val="tx1"/>
                          </a:solidFill>
                        </a:rPr>
                        <a:t>Two</a:t>
                      </a: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-level Otsu</a:t>
                      </a:r>
                    </a:p>
                    <a:p>
                      <a:pPr algn="ctr"/>
                      <a:endParaRPr lang="de-DE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979968"/>
                  </a:ext>
                </a:extLst>
              </a:tr>
              <a:tr h="959779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N2DL-HeLa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Varying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brigtness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cell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nuclei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Low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contrast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combinations</a:t>
                      </a:r>
                      <a:endParaRPr lang="de-DE" sz="1600" kern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704882"/>
                  </a:ext>
                </a:extLst>
              </a:tr>
              <a:tr h="1046556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NIH3T3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Non-uniform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illumination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Reflection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Filters</a:t>
                      </a:r>
                    </a:p>
                    <a:p>
                      <a:pPr algn="l"/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Histogram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stretching</a:t>
                      </a:r>
                      <a:r>
                        <a:rPr lang="de-DE" sz="1600" kern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de-DE" sz="1600" kern="1200" dirty="0" err="1">
                          <a:solidFill>
                            <a:schemeClr val="tx1"/>
                          </a:solidFill>
                        </a:rPr>
                        <a:t>combinations</a:t>
                      </a:r>
                      <a:endParaRPr lang="de-DE" sz="1600" kern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sz="160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Global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Two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-level Otsu</a:t>
                      </a:r>
                    </a:p>
                    <a:p>
                      <a:pPr algn="ctr"/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Local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 adaptive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thresholding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56667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D3D0F23-D774-6AD1-E966-C5CEB73786A2}"/>
              </a:ext>
            </a:extLst>
          </p:cNvPr>
          <p:cNvSpPr txBox="1"/>
          <p:nvPr/>
        </p:nvSpPr>
        <p:spPr>
          <a:xfrm>
            <a:off x="4037846" y="5642986"/>
            <a:ext cx="6955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i="1" dirty="0" err="1"/>
              <a:t>Does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combination</a:t>
            </a:r>
            <a:r>
              <a:rPr lang="de-DE" i="1" dirty="0"/>
              <a:t> </a:t>
            </a:r>
            <a:r>
              <a:rPr lang="de-DE" i="1" dirty="0" err="1"/>
              <a:t>between</a:t>
            </a:r>
            <a:r>
              <a:rPr lang="de-DE" i="1" dirty="0"/>
              <a:t> </a:t>
            </a:r>
            <a:r>
              <a:rPr lang="de-DE" i="1" dirty="0" err="1"/>
              <a:t>preprocessing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r>
              <a:rPr lang="de-DE" i="1" dirty="0"/>
              <a:t> and Otsu </a:t>
            </a:r>
            <a:r>
              <a:rPr lang="de-DE" i="1" dirty="0" err="1"/>
              <a:t>thresholding</a:t>
            </a:r>
            <a:r>
              <a:rPr lang="de-DE" i="1" dirty="0"/>
              <a:t> </a:t>
            </a:r>
            <a:r>
              <a:rPr lang="de-DE" i="1" dirty="0" err="1"/>
              <a:t>variation</a:t>
            </a:r>
            <a:r>
              <a:rPr lang="de-DE" i="1" dirty="0"/>
              <a:t> </a:t>
            </a:r>
            <a:r>
              <a:rPr lang="de-DE" i="1" dirty="0" err="1"/>
              <a:t>solve</a:t>
            </a:r>
            <a:r>
              <a:rPr lang="de-DE" i="1" dirty="0"/>
              <a:t>/</a:t>
            </a:r>
            <a:r>
              <a:rPr lang="de-DE" i="1" dirty="0" err="1"/>
              <a:t>improve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challenge</a:t>
            </a:r>
            <a:r>
              <a:rPr lang="de-DE" i="1" dirty="0"/>
              <a:t>?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A99007C-7361-68A4-34AC-471608E904EC}"/>
              </a:ext>
            </a:extLst>
          </p:cNvPr>
          <p:cNvSpPr/>
          <p:nvPr/>
        </p:nvSpPr>
        <p:spPr>
          <a:xfrm>
            <a:off x="2562131" y="5642986"/>
            <a:ext cx="1475715" cy="38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FDC9942-BDD8-5C32-16E9-DC69861C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6C65863-4740-27F1-DCCB-0769A7D9786E}"/>
              </a:ext>
            </a:extLst>
          </p:cNvPr>
          <p:cNvSpPr/>
          <p:nvPr/>
        </p:nvSpPr>
        <p:spPr>
          <a:xfrm>
            <a:off x="0" y="1919335"/>
            <a:ext cx="12192000" cy="2716039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BAB625-0902-6F59-06BF-67C46AC3C6B3}"/>
              </a:ext>
            </a:extLst>
          </p:cNvPr>
          <p:cNvSpPr/>
          <p:nvPr/>
        </p:nvSpPr>
        <p:spPr>
          <a:xfrm>
            <a:off x="0" y="5758004"/>
            <a:ext cx="12192000" cy="1099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D5ED15-89C8-FD74-F04C-426CD4C39363}"/>
              </a:ext>
            </a:extLst>
          </p:cNvPr>
          <p:cNvSpPr txBox="1"/>
          <p:nvPr/>
        </p:nvSpPr>
        <p:spPr>
          <a:xfrm>
            <a:off x="925032" y="2723356"/>
            <a:ext cx="11061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</a:rPr>
              <a:t>Global Otsu </a:t>
            </a:r>
            <a:r>
              <a:rPr lang="de-DE" sz="6600" dirty="0" err="1">
                <a:solidFill>
                  <a:schemeClr val="bg1"/>
                </a:solidFill>
              </a:rPr>
              <a:t>thresholding</a:t>
            </a:r>
            <a:endParaRPr lang="de-DE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3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BD710-457A-4295-8EE8-19C15579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81928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de-DE" sz="3300" dirty="0" err="1"/>
              <a:t>Preprocessing</a:t>
            </a:r>
            <a:r>
              <a:rPr lang="de-DE" sz="3300" dirty="0"/>
              <a:t> </a:t>
            </a:r>
            <a:r>
              <a:rPr lang="de-DE" sz="3300" dirty="0" err="1"/>
              <a:t>methods</a:t>
            </a:r>
            <a:r>
              <a:rPr lang="de-DE" sz="3300" dirty="0"/>
              <a:t> N2DH-GOWT1 and N2DL-HeLa</a:t>
            </a:r>
            <a:br>
              <a:rPr lang="de-DE" sz="48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2AA3C-935D-43A0-BFD3-6C4337E1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949595-2FA4-4647-A6C9-42E382390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48495"/>
            <a:ext cx="4640262" cy="3492897"/>
          </a:xfrm>
          <a:prstGeom prst="rect">
            <a:avLst/>
          </a:prstGeom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FC7B91F-DB66-4072-BD2F-18925562F9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249092"/>
            <a:ext cx="4638675" cy="349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CA0C75-9769-4A07-BD4E-FB69B27A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B226E7-044F-422C-BDBD-E0FAE084F4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69" y="2208301"/>
            <a:ext cx="4640262" cy="349289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B528CD1-B12B-413B-9567-A27054EB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de-DE" sz="3000" dirty="0" err="1"/>
              <a:t>Preprocessing</a:t>
            </a:r>
            <a:r>
              <a:rPr lang="de-DE" sz="3000" dirty="0"/>
              <a:t> </a:t>
            </a:r>
            <a:r>
              <a:rPr lang="de-DE" sz="3000" dirty="0" err="1"/>
              <a:t>methods</a:t>
            </a:r>
            <a:r>
              <a:rPr lang="de-DE" sz="3000" dirty="0"/>
              <a:t> NIH3T3</a:t>
            </a:r>
          </a:p>
        </p:txBody>
      </p:sp>
    </p:spTree>
    <p:extLst>
      <p:ext uri="{BB962C8B-B14F-4D97-AF65-F5344CB8AC3E}">
        <p14:creationId xmlns:p14="http://schemas.microsoft.com/office/powerpoint/2010/main" val="349710920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Microsoft Office PowerPoint</Application>
  <PresentationFormat>Breitbild</PresentationFormat>
  <Paragraphs>317</Paragraphs>
  <Slides>49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8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Timeline recap</vt:lpstr>
      <vt:lpstr>Cell Nuclei Segmentation  </vt:lpstr>
      <vt:lpstr>Overview </vt:lpstr>
      <vt:lpstr> N2DL-HeLa (second dataset) </vt:lpstr>
      <vt:lpstr>PowerPoint-Präsentation</vt:lpstr>
      <vt:lpstr>PowerPoint-Präsentation</vt:lpstr>
      <vt:lpstr>Preprocessing methods N2DH-GOWT1 and N2DL-HeLa </vt:lpstr>
      <vt:lpstr>Preprocessing methods NIH3T3</vt:lpstr>
      <vt:lpstr>N2DH-GOWT1: Effects of histogram stretching</vt:lpstr>
      <vt:lpstr>NIH3T3: Reflections</vt:lpstr>
      <vt:lpstr>PowerPoint-Präsentation</vt:lpstr>
      <vt:lpstr>Preprocessing methods N2DH-GOWT1 and N2DL-HeLa </vt:lpstr>
      <vt:lpstr>Preprocessing methods NIH3T3 two-level Otsu and clip </vt:lpstr>
      <vt:lpstr>N2DH-GOWT1: Effects of histogram stretching</vt:lpstr>
      <vt:lpstr>NIH3T3: Two-level Otsu thresholding clip</vt:lpstr>
      <vt:lpstr>PowerPoint-Präsentation</vt:lpstr>
      <vt:lpstr>Preprocessing methods N2DL-HeLa and NIH3T3  </vt:lpstr>
      <vt:lpstr>Challenges</vt:lpstr>
      <vt:lpstr>NIH3T3: Effects of local adaptive Otsu thresholding</vt:lpstr>
      <vt:lpstr>Local adaptive two-level Otsu thresholding</vt:lpstr>
      <vt:lpstr>PowerPoint-Präsentation</vt:lpstr>
      <vt:lpstr>Challenges</vt:lpstr>
      <vt:lpstr>PowerPoint-Präsentation</vt:lpstr>
      <vt:lpstr>Optimal segmentation method for N2DH-GOWT1 and N2DL-HeLa </vt:lpstr>
      <vt:lpstr>Optimal segmentation method NIH3T3</vt:lpstr>
      <vt:lpstr>PowerPoint-Präsentation</vt:lpstr>
      <vt:lpstr>PowerPoint-Präsentation</vt:lpstr>
      <vt:lpstr> N2DL-HeLa (second dataset) </vt:lpstr>
      <vt:lpstr>Thank you for your attention!</vt:lpstr>
      <vt:lpstr>Extra slides</vt:lpstr>
      <vt:lpstr>Why local thresholding?</vt:lpstr>
      <vt:lpstr>Hole filling</vt:lpstr>
      <vt:lpstr>Solution Ideas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Otsu Thresholding</vt:lpstr>
      <vt:lpstr>Otsu Thresholding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17</cp:revision>
  <dcterms:created xsi:type="dcterms:W3CDTF">2022-07-17T12:57:11Z</dcterms:created>
  <dcterms:modified xsi:type="dcterms:W3CDTF">2022-07-17T21:31:25Z</dcterms:modified>
</cp:coreProperties>
</file>